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3A5D3D-0531-48F2-AB75-21083E855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7A0EF3E-333A-473D-90CB-2F1CE95DB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E55EF-FCAF-4E44-8BF5-D7CD4B8E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B4E68E-CCA1-403B-8614-4DF2F3CA1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73998E-39C4-4D95-9B87-1360E0286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44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F5CEA-E32A-4056-B052-5D14A9426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141EDEB-07A9-41DD-AD4A-A34E05EE8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B0F05D-00B2-4A5C-9F06-72AC630B7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2B5792-0F04-4779-907F-8F06AFCF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909E20-7AF3-45F1-A4F1-DE833386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01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F560FEF-CC3C-4026-8E19-04F7ED3A7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7ACD711-05FE-4850-9456-1EC9DF175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43893E-E355-4690-BCF6-797C53741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7C2EF-7FA3-443A-908E-9C321E8A4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6776DF-D24D-4C4F-AF5C-F04EDBC76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798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4DC7DF-02D4-4A53-BE9A-184889CC2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03B3B0-DFAB-416B-A0E8-826B7C150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C29F7E-7E5A-4DD1-BA6C-B2FE6C8F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37CA40-7428-4CDA-8F64-E8D1D695B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7B1DD9-351C-4324-83F9-6D865A9B2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7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C2F5D2-D170-4977-9867-0768F08E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F940A3-0D3C-42CC-B2A1-2ACE35A91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25F233-4F96-4886-B7B7-885142804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C6DE72-AFFA-4C9F-8CCC-A5136F423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C85E33-E73C-42CD-8CFC-A50742FA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931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C2A4F4-6407-425E-BC4E-A9694E566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02883A-7624-4AD8-ADC6-E5FC56D27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4C9BCF8-71F9-4E4C-9117-7595A4984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2DCEBE-F0D4-4725-8FBE-38F683EB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D23043-2898-4CF6-904C-24D22972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260AEB-E7D3-4F77-8599-40A95CB8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05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98F4A3-DA74-4881-B690-0EF87C7AF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AE958F-9298-4F8B-9F91-CA0884C35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A57173-3E82-4D43-B1C9-859F40DA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5F5988-4CD1-41A9-A5AD-ABA9DA32BD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4E8EFB-326C-40B2-8DC2-9B2CC0FCC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D6E1CB6-652A-4D52-838E-DF2632A83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99D2133-CBD6-44C5-8EEA-FD5A8A4E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2C7FA6-F985-4563-BC0E-F6A63CB0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656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D4AEA4-B488-4E41-BCEC-97AFC44C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8A7E2A-C379-497F-A112-32BDF5571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C2643F0-40F7-4F41-89FE-1FB3ED2B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B9D06A8-9F5E-4920-92CC-C1C0D1F1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86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91C299-1061-45B3-A071-9056D7A8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C0A1A39-55FA-45E6-88BD-31217AEF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D4D91B-C35A-408D-8458-74F92A4D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16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1E23C-E26F-47E5-89F4-A6827FF8A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297D36-7AD8-42B1-AB80-0FD367ECA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7FBF0C-1FB0-42CE-BB38-219C1F5E3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08B514-A907-4718-9545-8E42ECEE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6A16A3-2514-49DE-9D35-E3123F6B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45A433-1F1A-47C0-9EEF-F4CA0BAF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61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60F78-797D-4786-BFB7-ECA1549D9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0C8922-D0A3-4B13-B8E7-6187EFE3C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8923EB-65C3-4D29-BC6E-3E7F5C2A2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37098A-4917-4B9E-8F2F-3CBB7113D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C0771E-9715-4999-AF2B-03DC18CA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A2835B-7BE9-4511-A6D1-577CA0960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52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A5065CB-3633-4FAB-B82D-D8666712C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82F43-BD6C-420B-AACE-F3BD27690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DFD76F-3B3B-42CA-A9EB-67104287E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EB070A-373D-41E1-BB39-C0B6605B84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E6FFE-CEEC-4443-84DF-4B2707BB0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86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F0A210E6-1775-402A-83ED-5F583EDA5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986157"/>
              </p:ext>
            </p:extLst>
          </p:nvPr>
        </p:nvGraphicFramePr>
        <p:xfrm>
          <a:off x="88777" y="788771"/>
          <a:ext cx="11909513" cy="606479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901043554"/>
                    </a:ext>
                  </a:extLst>
                </a:gridCol>
                <a:gridCol w="1899821">
                  <a:extLst>
                    <a:ext uri="{9D8B030D-6E8A-4147-A177-3AD203B41FA5}">
                      <a16:colId xmlns:a16="http://schemas.microsoft.com/office/drawing/2014/main" val="1625468810"/>
                    </a:ext>
                  </a:extLst>
                </a:gridCol>
                <a:gridCol w="1988598">
                  <a:extLst>
                    <a:ext uri="{9D8B030D-6E8A-4147-A177-3AD203B41FA5}">
                      <a16:colId xmlns:a16="http://schemas.microsoft.com/office/drawing/2014/main" val="2340802861"/>
                    </a:ext>
                  </a:extLst>
                </a:gridCol>
                <a:gridCol w="1988598">
                  <a:extLst>
                    <a:ext uri="{9D8B030D-6E8A-4147-A177-3AD203B41FA5}">
                      <a16:colId xmlns:a16="http://schemas.microsoft.com/office/drawing/2014/main" val="1861300505"/>
                    </a:ext>
                  </a:extLst>
                </a:gridCol>
                <a:gridCol w="1975228">
                  <a:extLst>
                    <a:ext uri="{9D8B030D-6E8A-4147-A177-3AD203B41FA5}">
                      <a16:colId xmlns:a16="http://schemas.microsoft.com/office/drawing/2014/main" val="2003302752"/>
                    </a:ext>
                  </a:extLst>
                </a:gridCol>
                <a:gridCol w="2796639">
                  <a:extLst>
                    <a:ext uri="{9D8B030D-6E8A-4147-A177-3AD203B41FA5}">
                      <a16:colId xmlns:a16="http://schemas.microsoft.com/office/drawing/2014/main" val="446882746"/>
                    </a:ext>
                  </a:extLst>
                </a:gridCol>
              </a:tblGrid>
              <a:tr h="54790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交付申請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着手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変更</a:t>
                      </a:r>
                      <a:endParaRPr kumimoji="1" lang="en-US" altLang="ja-JP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（必要な場合）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完了報告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支払い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0574606"/>
                  </a:ext>
                </a:extLst>
              </a:tr>
              <a:tr h="38619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申請者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176510"/>
                  </a:ext>
                </a:extLst>
              </a:tr>
              <a:tr h="16548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鯖江市</a:t>
                      </a:r>
                      <a:endParaRPr kumimoji="1" lang="en-US" altLang="ja-JP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環境政策課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352847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99F75A-9D62-4F6D-9299-64303A530B11}"/>
              </a:ext>
            </a:extLst>
          </p:cNvPr>
          <p:cNvSpPr txBox="1"/>
          <p:nvPr/>
        </p:nvSpPr>
        <p:spPr>
          <a:xfrm>
            <a:off x="4262581" y="20853"/>
            <a:ext cx="36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基本的な手続きの流れ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D4FBE6DF-9994-4742-9F54-21B96E22A181}"/>
              </a:ext>
            </a:extLst>
          </p:cNvPr>
          <p:cNvCxnSpPr>
            <a:cxnSpLocks/>
            <a:stCxn id="9" idx="2"/>
            <a:endCxn id="3" idx="0"/>
          </p:cNvCxnSpPr>
          <p:nvPr/>
        </p:nvCxnSpPr>
        <p:spPr>
          <a:xfrm>
            <a:off x="2303865" y="5078015"/>
            <a:ext cx="0" cy="463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D6B4FE-BB33-4D1A-9D7B-6D9C29CDF926}"/>
              </a:ext>
            </a:extLst>
          </p:cNvPr>
          <p:cNvSpPr txBox="1"/>
          <p:nvPr/>
        </p:nvSpPr>
        <p:spPr>
          <a:xfrm>
            <a:off x="1493865" y="1381685"/>
            <a:ext cx="1620001" cy="20313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補助金交付申請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・交付申請書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・事業計画書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・収支予算書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3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・通帳のコピー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・見積書</a:t>
            </a:r>
            <a:endParaRPr kumimoji="1" lang="ja-JP" altLang="en-US" sz="1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4995074-85C7-4F1B-B6B2-1A46B9BADCCA}"/>
              </a:ext>
            </a:extLst>
          </p:cNvPr>
          <p:cNvSpPr txBox="1"/>
          <p:nvPr/>
        </p:nvSpPr>
        <p:spPr>
          <a:xfrm>
            <a:off x="1493865" y="5541775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9F8D13-38B2-4185-8B4B-8C790C85A0C2}"/>
              </a:ext>
            </a:extLst>
          </p:cNvPr>
          <p:cNvSpPr txBox="1"/>
          <p:nvPr/>
        </p:nvSpPr>
        <p:spPr>
          <a:xfrm>
            <a:off x="1493865" y="6344089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交付決定通知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F55EC2-E84A-4177-8581-ED724AC0E945}"/>
              </a:ext>
            </a:extLst>
          </p:cNvPr>
          <p:cNvSpPr txBox="1"/>
          <p:nvPr/>
        </p:nvSpPr>
        <p:spPr>
          <a:xfrm>
            <a:off x="1997865" y="4739461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03075572-C923-4EF6-BD6D-25794748087F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>
            <a:off x="2303865" y="5880329"/>
            <a:ext cx="0" cy="463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0B085727-6CF6-4F92-940F-FBAA0FBF17CA}"/>
              </a:ext>
            </a:extLst>
          </p:cNvPr>
          <p:cNvCxnSpPr>
            <a:cxnSpLocks/>
            <a:stCxn id="273" idx="0"/>
            <a:endCxn id="28" idx="1"/>
          </p:cNvCxnSpPr>
          <p:nvPr/>
        </p:nvCxnSpPr>
        <p:spPr>
          <a:xfrm rot="5400000" flipH="1" flipV="1">
            <a:off x="2922415" y="3705899"/>
            <a:ext cx="359805" cy="601631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E40F947-1250-4161-A1D7-BF0C25ADDDC7}"/>
              </a:ext>
            </a:extLst>
          </p:cNvPr>
          <p:cNvSpPr txBox="1"/>
          <p:nvPr/>
        </p:nvSpPr>
        <p:spPr>
          <a:xfrm>
            <a:off x="3403133" y="3580589"/>
            <a:ext cx="1728000" cy="4924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事業着手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/>
            <a:r>
              <a:rPr kumimoji="1" lang="en-US" altLang="ja-JP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kumimoji="1" lang="ja-JP" altLang="en-US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高効率給湯器の購入</a:t>
            </a:r>
            <a:r>
              <a:rPr kumimoji="1" lang="en-US" altLang="ja-JP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)</a:t>
            </a:r>
            <a:endParaRPr kumimoji="1" lang="ja-JP" altLang="en-US" sz="1200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29336FE-0FC6-4004-8EAD-11684C95908E}"/>
              </a:ext>
            </a:extLst>
          </p:cNvPr>
          <p:cNvSpPr txBox="1"/>
          <p:nvPr/>
        </p:nvSpPr>
        <p:spPr>
          <a:xfrm>
            <a:off x="7388404" y="1534810"/>
            <a:ext cx="1620000" cy="22467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完了報告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・実績報告書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10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事業清算書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11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収支決算書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12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・購入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物</a:t>
            </a:r>
            <a:r>
              <a:rPr kumimoji="1" lang="ja-JP" altLang="en-US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写真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・領収書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・保証書</a:t>
            </a:r>
            <a:endParaRPr kumimoji="1"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E5574D6-802A-4A9C-8454-B5E51C01EA8C}"/>
              </a:ext>
            </a:extLst>
          </p:cNvPr>
          <p:cNvSpPr txBox="1"/>
          <p:nvPr/>
        </p:nvSpPr>
        <p:spPr>
          <a:xfrm>
            <a:off x="5457372" y="5461017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5C909D2-20F5-456D-8677-A9B77F8E2CFB}"/>
              </a:ext>
            </a:extLst>
          </p:cNvPr>
          <p:cNvSpPr txBox="1"/>
          <p:nvPr/>
        </p:nvSpPr>
        <p:spPr>
          <a:xfrm>
            <a:off x="5457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変更の承認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D2C99E2-1B1B-4F2C-86D4-1AF5AF803273}"/>
              </a:ext>
            </a:extLst>
          </p:cNvPr>
          <p:cNvSpPr txBox="1"/>
          <p:nvPr/>
        </p:nvSpPr>
        <p:spPr>
          <a:xfrm>
            <a:off x="9450977" y="2650307"/>
            <a:ext cx="162000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補助金の請求</a:t>
            </a:r>
            <a:endParaRPr kumimoji="1" lang="ja-JP" altLang="en-US" sz="1600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C784941-2A6E-45F0-9391-E0119ABA6A31}"/>
              </a:ext>
            </a:extLst>
          </p:cNvPr>
          <p:cNvSpPr txBox="1"/>
          <p:nvPr/>
        </p:nvSpPr>
        <p:spPr>
          <a:xfrm>
            <a:off x="9450977" y="5456436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EBF917F-F90C-455B-910E-5AF4E6B12C0C}"/>
              </a:ext>
            </a:extLst>
          </p:cNvPr>
          <p:cNvSpPr txBox="1"/>
          <p:nvPr/>
        </p:nvSpPr>
        <p:spPr>
          <a:xfrm>
            <a:off x="10249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補助金の支払い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C3535E0-5C7E-4C24-A068-506538854536}"/>
              </a:ext>
            </a:extLst>
          </p:cNvPr>
          <p:cNvSpPr txBox="1"/>
          <p:nvPr/>
        </p:nvSpPr>
        <p:spPr>
          <a:xfrm>
            <a:off x="10249372" y="3844635"/>
            <a:ext cx="162000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補助金の受領</a:t>
            </a:r>
            <a:endParaRPr kumimoji="1" lang="ja-JP" altLang="en-US" sz="1600" dirty="0"/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D08EB4C8-44D3-4F22-A559-8C3B50477541}"/>
              </a:ext>
            </a:extLst>
          </p:cNvPr>
          <p:cNvCxnSpPr>
            <a:cxnSpLocks/>
            <a:stCxn id="353" idx="2"/>
            <a:endCxn id="37" idx="0"/>
          </p:cNvCxnSpPr>
          <p:nvPr/>
        </p:nvCxnSpPr>
        <p:spPr>
          <a:xfrm>
            <a:off x="6265509" y="4879037"/>
            <a:ext cx="1863" cy="5819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15FE2112-185B-4C5E-8ACC-847758374A88}"/>
              </a:ext>
            </a:extLst>
          </p:cNvPr>
          <p:cNvCxnSpPr>
            <a:cxnSpLocks/>
            <a:stCxn id="37" idx="2"/>
            <a:endCxn id="38" idx="0"/>
          </p:cNvCxnSpPr>
          <p:nvPr/>
        </p:nvCxnSpPr>
        <p:spPr>
          <a:xfrm>
            <a:off x="6267372" y="5799571"/>
            <a:ext cx="0" cy="3386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コネクタ: カギ線 53">
            <a:extLst>
              <a:ext uri="{FF2B5EF4-FFF2-40B4-BE49-F238E27FC236}">
                <a16:creationId xmlns:a16="http://schemas.microsoft.com/office/drawing/2014/main" id="{ACC7FB11-A977-41F0-9033-77BB5EAC6F17}"/>
              </a:ext>
            </a:extLst>
          </p:cNvPr>
          <p:cNvCxnSpPr>
            <a:cxnSpLocks/>
            <a:stCxn id="308" idx="2"/>
            <a:endCxn id="407" idx="2"/>
          </p:cNvCxnSpPr>
          <p:nvPr/>
        </p:nvCxnSpPr>
        <p:spPr>
          <a:xfrm rot="5400000" flipH="1" flipV="1">
            <a:off x="7619281" y="4951060"/>
            <a:ext cx="2099786" cy="951605"/>
          </a:xfrm>
          <a:prstGeom prst="bentConnector3">
            <a:avLst>
              <a:gd name="adj1" fmla="val -10887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91808513-9A87-4E30-9DBF-5B5155FCDD17}"/>
              </a:ext>
            </a:extLst>
          </p:cNvPr>
          <p:cNvCxnSpPr>
            <a:cxnSpLocks/>
          </p:cNvCxnSpPr>
          <p:nvPr/>
        </p:nvCxnSpPr>
        <p:spPr>
          <a:xfrm>
            <a:off x="9888203" y="2988861"/>
            <a:ext cx="0" cy="24897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822B76E9-7DC9-4D55-8532-6EFFCAF27D84}"/>
              </a:ext>
            </a:extLst>
          </p:cNvPr>
          <p:cNvCxnSpPr>
            <a:cxnSpLocks/>
          </p:cNvCxnSpPr>
          <p:nvPr/>
        </p:nvCxnSpPr>
        <p:spPr>
          <a:xfrm flipV="1">
            <a:off x="11458868" y="4183189"/>
            <a:ext cx="0" cy="19550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コネクタ: カギ線 192">
            <a:extLst>
              <a:ext uri="{FF2B5EF4-FFF2-40B4-BE49-F238E27FC236}">
                <a16:creationId xmlns:a16="http://schemas.microsoft.com/office/drawing/2014/main" id="{46207A4F-9C05-4326-8277-BF94BA363867}"/>
              </a:ext>
            </a:extLst>
          </p:cNvPr>
          <p:cNvCxnSpPr>
            <a:cxnSpLocks/>
            <a:endCxn id="41" idx="1"/>
          </p:cNvCxnSpPr>
          <p:nvPr/>
        </p:nvCxnSpPr>
        <p:spPr>
          <a:xfrm rot="16200000" flipH="1">
            <a:off x="9812509" y="5870614"/>
            <a:ext cx="512491" cy="36123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テキスト ボックス 202">
            <a:extLst>
              <a:ext uri="{FF2B5EF4-FFF2-40B4-BE49-F238E27FC236}">
                <a16:creationId xmlns:a16="http://schemas.microsoft.com/office/drawing/2014/main" id="{0FDCBFA4-05CC-4B87-8A16-2F69A920D8D3}"/>
              </a:ext>
            </a:extLst>
          </p:cNvPr>
          <p:cNvSpPr txBox="1"/>
          <p:nvPr/>
        </p:nvSpPr>
        <p:spPr>
          <a:xfrm>
            <a:off x="5457373" y="2420373"/>
            <a:ext cx="1620000" cy="16004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交付変更申請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・変更申請書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5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・変更計画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6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・変更予算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7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ja-JP" altLang="en-US" sz="1400" dirty="0"/>
          </a:p>
        </p:txBody>
      </p:sp>
      <p:cxnSp>
        <p:nvCxnSpPr>
          <p:cNvPr id="229" name="コネクタ: カギ線 228">
            <a:extLst>
              <a:ext uri="{FF2B5EF4-FFF2-40B4-BE49-F238E27FC236}">
                <a16:creationId xmlns:a16="http://schemas.microsoft.com/office/drawing/2014/main" id="{5A784344-BC31-44C9-8E93-39A92967802B}"/>
              </a:ext>
            </a:extLst>
          </p:cNvPr>
          <p:cNvCxnSpPr>
            <a:cxnSpLocks/>
            <a:stCxn id="273" idx="2"/>
            <a:endCxn id="8" idx="3"/>
          </p:cNvCxnSpPr>
          <p:nvPr/>
        </p:nvCxnSpPr>
        <p:spPr>
          <a:xfrm rot="16200000" flipH="1">
            <a:off x="1963585" y="5363086"/>
            <a:ext cx="1988196" cy="312363"/>
          </a:xfrm>
          <a:prstGeom prst="bentConnector4">
            <a:avLst>
              <a:gd name="adj1" fmla="val 45743"/>
              <a:gd name="adj2" fmla="val 17318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直線コネクタ 248">
            <a:extLst>
              <a:ext uri="{FF2B5EF4-FFF2-40B4-BE49-F238E27FC236}">
                <a16:creationId xmlns:a16="http://schemas.microsoft.com/office/drawing/2014/main" id="{CC541E19-65F1-43AF-8C6F-851A5E2B06EF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 flipH="1">
            <a:off x="2303865" y="3413010"/>
            <a:ext cx="1" cy="132645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31016B08-F16F-49A4-80F8-22AA7207A1A8}"/>
              </a:ext>
            </a:extLst>
          </p:cNvPr>
          <p:cNvSpPr txBox="1"/>
          <p:nvPr/>
        </p:nvSpPr>
        <p:spPr>
          <a:xfrm>
            <a:off x="2495502" y="4186616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cxnSp>
        <p:nvCxnSpPr>
          <p:cNvPr id="278" name="コネクタ: カギ線 277">
            <a:extLst>
              <a:ext uri="{FF2B5EF4-FFF2-40B4-BE49-F238E27FC236}">
                <a16:creationId xmlns:a16="http://schemas.microsoft.com/office/drawing/2014/main" id="{978F461C-7D16-402D-9FAC-2651F195CDF9}"/>
              </a:ext>
            </a:extLst>
          </p:cNvPr>
          <p:cNvCxnSpPr>
            <a:cxnSpLocks/>
            <a:stCxn id="28" idx="0"/>
            <a:endCxn id="282" idx="1"/>
          </p:cNvCxnSpPr>
          <p:nvPr/>
        </p:nvCxnSpPr>
        <p:spPr>
          <a:xfrm rot="5400000" flipH="1" flipV="1">
            <a:off x="3768259" y="2584749"/>
            <a:ext cx="1494715" cy="496966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テキスト ボックス 281">
            <a:extLst>
              <a:ext uri="{FF2B5EF4-FFF2-40B4-BE49-F238E27FC236}">
                <a16:creationId xmlns:a16="http://schemas.microsoft.com/office/drawing/2014/main" id="{12B9AF0B-7AB6-4187-938C-7F91B1D662D5}"/>
              </a:ext>
            </a:extLst>
          </p:cNvPr>
          <p:cNvSpPr txBox="1"/>
          <p:nvPr/>
        </p:nvSpPr>
        <p:spPr>
          <a:xfrm>
            <a:off x="4764099" y="1916597"/>
            <a:ext cx="1036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変更なし</a:t>
            </a:r>
          </a:p>
        </p:txBody>
      </p:sp>
      <p:cxnSp>
        <p:nvCxnSpPr>
          <p:cNvPr id="284" name="直線矢印コネクタ 283">
            <a:extLst>
              <a:ext uri="{FF2B5EF4-FFF2-40B4-BE49-F238E27FC236}">
                <a16:creationId xmlns:a16="http://schemas.microsoft.com/office/drawing/2014/main" id="{BC9E2B1D-19B6-4335-9EBA-3481F6B3747D}"/>
              </a:ext>
            </a:extLst>
          </p:cNvPr>
          <p:cNvCxnSpPr>
            <a:cxnSpLocks/>
            <a:stCxn id="282" idx="3"/>
          </p:cNvCxnSpPr>
          <p:nvPr/>
        </p:nvCxnSpPr>
        <p:spPr>
          <a:xfrm>
            <a:off x="5800414" y="2085874"/>
            <a:ext cx="158799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テキスト ボックス 294">
            <a:extLst>
              <a:ext uri="{FF2B5EF4-FFF2-40B4-BE49-F238E27FC236}">
                <a16:creationId xmlns:a16="http://schemas.microsoft.com/office/drawing/2014/main" id="{8CE24E65-31ED-400D-89F5-DD8EF93586CB}"/>
              </a:ext>
            </a:extLst>
          </p:cNvPr>
          <p:cNvSpPr txBox="1"/>
          <p:nvPr/>
        </p:nvSpPr>
        <p:spPr>
          <a:xfrm>
            <a:off x="4099944" y="4479317"/>
            <a:ext cx="1036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変更あり</a:t>
            </a:r>
          </a:p>
        </p:txBody>
      </p:sp>
      <p:cxnSp>
        <p:nvCxnSpPr>
          <p:cNvPr id="296" name="直線コネクタ 295">
            <a:extLst>
              <a:ext uri="{FF2B5EF4-FFF2-40B4-BE49-F238E27FC236}">
                <a16:creationId xmlns:a16="http://schemas.microsoft.com/office/drawing/2014/main" id="{165299FA-C14C-4264-AD8E-097AD1108CA9}"/>
              </a:ext>
            </a:extLst>
          </p:cNvPr>
          <p:cNvCxnSpPr>
            <a:cxnSpLocks/>
            <a:endCxn id="295" idx="0"/>
          </p:cNvCxnSpPr>
          <p:nvPr/>
        </p:nvCxnSpPr>
        <p:spPr>
          <a:xfrm>
            <a:off x="4618101" y="4103809"/>
            <a:ext cx="1" cy="3755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コネクタ: カギ線 299">
            <a:extLst>
              <a:ext uri="{FF2B5EF4-FFF2-40B4-BE49-F238E27FC236}">
                <a16:creationId xmlns:a16="http://schemas.microsoft.com/office/drawing/2014/main" id="{330BE75D-B7C1-4551-A638-40900B827652}"/>
              </a:ext>
            </a:extLst>
          </p:cNvPr>
          <p:cNvCxnSpPr>
            <a:cxnSpLocks/>
            <a:stCxn id="295" idx="2"/>
            <a:endCxn id="203" idx="1"/>
          </p:cNvCxnSpPr>
          <p:nvPr/>
        </p:nvCxnSpPr>
        <p:spPr>
          <a:xfrm rot="5400000" flipH="1" flipV="1">
            <a:off x="4239097" y="3599596"/>
            <a:ext cx="1597279" cy="839271"/>
          </a:xfrm>
          <a:prstGeom prst="bentConnector4">
            <a:avLst>
              <a:gd name="adj1" fmla="val -14312"/>
              <a:gd name="adj2" fmla="val 80869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テキスト ボックス 306">
            <a:extLst>
              <a:ext uri="{FF2B5EF4-FFF2-40B4-BE49-F238E27FC236}">
                <a16:creationId xmlns:a16="http://schemas.microsoft.com/office/drawing/2014/main" id="{7A441002-2E03-4EF4-8F9B-3D99D427060B}"/>
              </a:ext>
            </a:extLst>
          </p:cNvPr>
          <p:cNvSpPr txBox="1"/>
          <p:nvPr/>
        </p:nvSpPr>
        <p:spPr>
          <a:xfrm>
            <a:off x="7383372" y="5456786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308" name="テキスト ボックス 307">
            <a:extLst>
              <a:ext uri="{FF2B5EF4-FFF2-40B4-BE49-F238E27FC236}">
                <a16:creationId xmlns:a16="http://schemas.microsoft.com/office/drawing/2014/main" id="{01BBA277-6309-4492-A6B6-F935B287BA0C}"/>
              </a:ext>
            </a:extLst>
          </p:cNvPr>
          <p:cNvSpPr txBox="1"/>
          <p:nvPr/>
        </p:nvSpPr>
        <p:spPr>
          <a:xfrm>
            <a:off x="7383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補助額の確定</a:t>
            </a:r>
          </a:p>
        </p:txBody>
      </p:sp>
      <p:cxnSp>
        <p:nvCxnSpPr>
          <p:cNvPr id="309" name="直線矢印コネクタ 308">
            <a:extLst>
              <a:ext uri="{FF2B5EF4-FFF2-40B4-BE49-F238E27FC236}">
                <a16:creationId xmlns:a16="http://schemas.microsoft.com/office/drawing/2014/main" id="{08C22A8A-320C-4AB6-B37E-A2D2507755AC}"/>
              </a:ext>
            </a:extLst>
          </p:cNvPr>
          <p:cNvCxnSpPr>
            <a:cxnSpLocks/>
            <a:stCxn id="307" idx="2"/>
            <a:endCxn id="308" idx="0"/>
          </p:cNvCxnSpPr>
          <p:nvPr/>
        </p:nvCxnSpPr>
        <p:spPr>
          <a:xfrm>
            <a:off x="8193372" y="5795340"/>
            <a:ext cx="0" cy="3428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直線矢印コネクタ 316">
            <a:extLst>
              <a:ext uri="{FF2B5EF4-FFF2-40B4-BE49-F238E27FC236}">
                <a16:creationId xmlns:a16="http://schemas.microsoft.com/office/drawing/2014/main" id="{AE6A0A47-53EB-46FD-A8C1-B70241E2299A}"/>
              </a:ext>
            </a:extLst>
          </p:cNvPr>
          <p:cNvCxnSpPr>
            <a:cxnSpLocks/>
            <a:stCxn id="318" idx="2"/>
            <a:endCxn id="307" idx="0"/>
          </p:cNvCxnSpPr>
          <p:nvPr/>
        </p:nvCxnSpPr>
        <p:spPr>
          <a:xfrm flipH="1">
            <a:off x="8193372" y="4631031"/>
            <a:ext cx="7456" cy="82575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テキスト ボックス 317">
            <a:extLst>
              <a:ext uri="{FF2B5EF4-FFF2-40B4-BE49-F238E27FC236}">
                <a16:creationId xmlns:a16="http://schemas.microsoft.com/office/drawing/2014/main" id="{59DF0309-2F12-49A7-840F-99BF87C9FCF7}"/>
              </a:ext>
            </a:extLst>
          </p:cNvPr>
          <p:cNvSpPr txBox="1"/>
          <p:nvPr/>
        </p:nvSpPr>
        <p:spPr>
          <a:xfrm>
            <a:off x="7894828" y="4292477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319" name="直線コネクタ 318">
            <a:extLst>
              <a:ext uri="{FF2B5EF4-FFF2-40B4-BE49-F238E27FC236}">
                <a16:creationId xmlns:a16="http://schemas.microsoft.com/office/drawing/2014/main" id="{AD912EDD-9726-4672-AA13-A16080BA1D46}"/>
              </a:ext>
            </a:extLst>
          </p:cNvPr>
          <p:cNvCxnSpPr>
            <a:cxnSpLocks/>
            <a:stCxn id="36" idx="2"/>
            <a:endCxn id="318" idx="0"/>
          </p:cNvCxnSpPr>
          <p:nvPr/>
        </p:nvCxnSpPr>
        <p:spPr>
          <a:xfrm>
            <a:off x="8198404" y="3781579"/>
            <a:ext cx="2424" cy="5108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テキスト ボックス 352">
            <a:extLst>
              <a:ext uri="{FF2B5EF4-FFF2-40B4-BE49-F238E27FC236}">
                <a16:creationId xmlns:a16="http://schemas.microsoft.com/office/drawing/2014/main" id="{1F98A7A4-8CBA-4E9A-84DF-56A249FC6D2D}"/>
              </a:ext>
            </a:extLst>
          </p:cNvPr>
          <p:cNvSpPr txBox="1"/>
          <p:nvPr/>
        </p:nvSpPr>
        <p:spPr>
          <a:xfrm>
            <a:off x="5959509" y="4540483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354" name="直線コネクタ 353">
            <a:extLst>
              <a:ext uri="{FF2B5EF4-FFF2-40B4-BE49-F238E27FC236}">
                <a16:creationId xmlns:a16="http://schemas.microsoft.com/office/drawing/2014/main" id="{3C4DD512-C052-4BED-B671-01DEC6DA425D}"/>
              </a:ext>
            </a:extLst>
          </p:cNvPr>
          <p:cNvCxnSpPr>
            <a:cxnSpLocks/>
            <a:stCxn id="203" idx="2"/>
            <a:endCxn id="353" idx="0"/>
          </p:cNvCxnSpPr>
          <p:nvPr/>
        </p:nvCxnSpPr>
        <p:spPr>
          <a:xfrm flipH="1">
            <a:off x="6265509" y="4020811"/>
            <a:ext cx="1864" cy="5196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コネクタ: カギ線 392">
            <a:extLst>
              <a:ext uri="{FF2B5EF4-FFF2-40B4-BE49-F238E27FC236}">
                <a16:creationId xmlns:a16="http://schemas.microsoft.com/office/drawing/2014/main" id="{86D71BB0-9561-4840-99C6-7DEB49AF50A7}"/>
              </a:ext>
            </a:extLst>
          </p:cNvPr>
          <p:cNvCxnSpPr>
            <a:cxnSpLocks/>
            <a:stCxn id="394" idx="2"/>
            <a:endCxn id="38" idx="1"/>
          </p:cNvCxnSpPr>
          <p:nvPr/>
        </p:nvCxnSpPr>
        <p:spPr>
          <a:xfrm rot="16200000" flipH="1">
            <a:off x="4303697" y="5153804"/>
            <a:ext cx="791816" cy="1515533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4" name="テキスト ボックス 393">
            <a:extLst>
              <a:ext uri="{FF2B5EF4-FFF2-40B4-BE49-F238E27FC236}">
                <a16:creationId xmlns:a16="http://schemas.microsoft.com/office/drawing/2014/main" id="{5CB10E61-A095-45E5-9A3D-35CF0565A7EA}"/>
              </a:ext>
            </a:extLst>
          </p:cNvPr>
          <p:cNvSpPr txBox="1"/>
          <p:nvPr/>
        </p:nvSpPr>
        <p:spPr>
          <a:xfrm>
            <a:off x="3635839" y="5177109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cxnSp>
        <p:nvCxnSpPr>
          <p:cNvPr id="397" name="直線矢印コネクタ 396">
            <a:extLst>
              <a:ext uri="{FF2B5EF4-FFF2-40B4-BE49-F238E27FC236}">
                <a16:creationId xmlns:a16="http://schemas.microsoft.com/office/drawing/2014/main" id="{74B0A189-87F0-4C4A-91F1-6C08AC1590B8}"/>
              </a:ext>
            </a:extLst>
          </p:cNvPr>
          <p:cNvCxnSpPr>
            <a:cxnSpLocks/>
            <a:stCxn id="394" idx="0"/>
          </p:cNvCxnSpPr>
          <p:nvPr/>
        </p:nvCxnSpPr>
        <p:spPr>
          <a:xfrm flipV="1">
            <a:off x="3941839" y="4103809"/>
            <a:ext cx="0" cy="10733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52A58804-FC38-4EAD-A1E2-F4A8D271CF66}"/>
              </a:ext>
            </a:extLst>
          </p:cNvPr>
          <p:cNvCxnSpPr>
            <a:cxnSpLocks/>
            <a:stCxn id="407" idx="0"/>
            <a:endCxn id="39" idx="1"/>
          </p:cNvCxnSpPr>
          <p:nvPr/>
        </p:nvCxnSpPr>
        <p:spPr>
          <a:xfrm rot="5400000" flipH="1" flipV="1">
            <a:off x="8688561" y="3276000"/>
            <a:ext cx="1218832" cy="306000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テキスト ボックス 406">
            <a:extLst>
              <a:ext uri="{FF2B5EF4-FFF2-40B4-BE49-F238E27FC236}">
                <a16:creationId xmlns:a16="http://schemas.microsoft.com/office/drawing/2014/main" id="{39ABD3A7-56A8-4748-BC0F-0E1B6DFC7B4C}"/>
              </a:ext>
            </a:extLst>
          </p:cNvPr>
          <p:cNvSpPr txBox="1"/>
          <p:nvPr/>
        </p:nvSpPr>
        <p:spPr>
          <a:xfrm>
            <a:off x="8838977" y="4038416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9D03B934-0136-9A15-F2F4-857FA71F35A1}"/>
              </a:ext>
            </a:extLst>
          </p:cNvPr>
          <p:cNvSpPr/>
          <p:nvPr/>
        </p:nvSpPr>
        <p:spPr>
          <a:xfrm>
            <a:off x="279162" y="6293958"/>
            <a:ext cx="1107883" cy="430887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4130BB-F324-76CC-89FE-289C2EC436D2}"/>
              </a:ext>
            </a:extLst>
          </p:cNvPr>
          <p:cNvSpPr txBox="1"/>
          <p:nvPr/>
        </p:nvSpPr>
        <p:spPr>
          <a:xfrm>
            <a:off x="247173" y="6293400"/>
            <a:ext cx="11398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申請書提出</a:t>
            </a:r>
            <a:endParaRPr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約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週間後</a:t>
            </a:r>
            <a:endParaRPr kumimoji="1" lang="ja-JP" altLang="en-US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208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181</Words>
  <Application>Microsoft Office PowerPoint</Application>
  <PresentationFormat>ワイド画面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N-R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横住 有亮</dc:creator>
  <cp:lastModifiedBy>勝倉　優衣</cp:lastModifiedBy>
  <cp:revision>7</cp:revision>
  <cp:lastPrinted>2023-09-21T04:53:28Z</cp:lastPrinted>
  <dcterms:created xsi:type="dcterms:W3CDTF">2023-09-15T06:12:27Z</dcterms:created>
  <dcterms:modified xsi:type="dcterms:W3CDTF">2026-04-23T10:26:18Z</dcterms:modified>
</cp:coreProperties>
</file>